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337" r:id="rId2"/>
    <p:sldId id="338" r:id="rId3"/>
    <p:sldId id="339" r:id="rId4"/>
    <p:sldId id="340" r:id="rId5"/>
    <p:sldId id="341" r:id="rId6"/>
    <p:sldId id="342" r:id="rId7"/>
    <p:sldId id="343" r:id="rId8"/>
    <p:sldId id="344" r:id="rId9"/>
    <p:sldId id="345" r:id="rId10"/>
    <p:sldId id="346" r:id="rId11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0000"/>
    <a:srgbClr val="0000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7687" autoAdjust="0"/>
  </p:normalViewPr>
  <p:slideViewPr>
    <p:cSldViewPr>
      <p:cViewPr>
        <p:scale>
          <a:sx n="80" d="100"/>
          <a:sy n="80" d="100"/>
        </p:scale>
        <p:origin x="-2514" y="-8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656619-A8D8-44E3-A2A4-8891D09664B4}" type="datetimeFigureOut">
              <a:rPr lang="ko-KR" altLang="en-US" smtClean="0"/>
              <a:pPr/>
              <a:t>2014-09-02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E2F456-F381-4FCA-91E6-1CE1DA81646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2508132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5002E28-DCF1-4ABD-9BDE-0BBB81374DFB}" type="slidenum">
              <a:rPr lang="en-US" altLang="ko-KR" smtClean="0">
                <a:solidFill>
                  <a:srgbClr val="000000"/>
                </a:solidFill>
                <a:latin typeface="굴림" charset="-127"/>
                <a:ea typeface="굴림" charset="-127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altLang="ko-KR" smtClean="0">
              <a:solidFill>
                <a:srgbClr val="000000"/>
              </a:solidFill>
              <a:latin typeface="굴림" charset="-127"/>
              <a:ea typeface="굴림" charset="-127"/>
            </a:endParaRPr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ko-KR" altLang="en-US" smtClean="0">
                <a:latin typeface="굴림" charset="-127"/>
                <a:ea typeface="굴림" charset="-127"/>
              </a:rPr>
              <a:t>화투판에서 선을 정하는 방법으로 한사람씩 패를 뒤집었을때 낮에는 높은 끗수 밤에는 낮은 긋수가 오야가 됨</a:t>
            </a:r>
            <a:br>
              <a:rPr lang="ko-KR" altLang="en-US" smtClean="0">
                <a:latin typeface="굴림" charset="-127"/>
                <a:ea typeface="굴림" charset="-127"/>
              </a:rPr>
            </a:br>
            <a:endParaRPr lang="ko-KR" altLang="en-US" smtClean="0">
              <a:latin typeface="굴림" charset="-127"/>
              <a:ea typeface="굴림" charset="-127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7162800" y="6629400"/>
            <a:ext cx="1143000" cy="1524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382000" y="6477000"/>
            <a:ext cx="609600" cy="3048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A12D8B-E989-49A5-872F-01CE21E2DB7B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cxnSp>
        <p:nvCxnSpPr>
          <p:cNvPr id="7" name="직선 연결선 6"/>
          <p:cNvCxnSpPr/>
          <p:nvPr userDrawn="1"/>
        </p:nvCxnSpPr>
        <p:spPr>
          <a:xfrm>
            <a:off x="0" y="6453336"/>
            <a:ext cx="9144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모서리가 둥근 직사각형 7"/>
          <p:cNvSpPr/>
          <p:nvPr userDrawn="1"/>
        </p:nvSpPr>
        <p:spPr>
          <a:xfrm>
            <a:off x="8198526" y="6499218"/>
            <a:ext cx="720080" cy="332656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189" y="6539672"/>
            <a:ext cx="1512168" cy="279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6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871B42-50E3-4FC7-8E65-93E31207FED7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4" r:id="rId3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13" Type="http://schemas.openxmlformats.org/officeDocument/2006/relationships/image" Target="../media/image25.jpeg"/><Relationship Id="rId3" Type="http://schemas.openxmlformats.org/officeDocument/2006/relationships/image" Target="../media/image5.jpeg"/><Relationship Id="rId7" Type="http://schemas.openxmlformats.org/officeDocument/2006/relationships/image" Target="../media/image38.jpeg"/><Relationship Id="rId12" Type="http://schemas.openxmlformats.org/officeDocument/2006/relationships/image" Target="../media/image41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11" Type="http://schemas.openxmlformats.org/officeDocument/2006/relationships/image" Target="../media/image40.jpeg"/><Relationship Id="rId5" Type="http://schemas.openxmlformats.org/officeDocument/2006/relationships/image" Target="../media/image19.jpeg"/><Relationship Id="rId10" Type="http://schemas.openxmlformats.org/officeDocument/2006/relationships/image" Target="../media/image12.jpeg"/><Relationship Id="rId4" Type="http://schemas.openxmlformats.org/officeDocument/2006/relationships/image" Target="../media/image29.jpeg"/><Relationship Id="rId9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openxmlformats.org/officeDocument/2006/relationships/image" Target="../media/image24.jpeg"/><Relationship Id="rId3" Type="http://schemas.openxmlformats.org/officeDocument/2006/relationships/image" Target="../media/image14.jpeg"/><Relationship Id="rId7" Type="http://schemas.openxmlformats.org/officeDocument/2006/relationships/image" Target="../media/image19.jpeg"/><Relationship Id="rId12" Type="http://schemas.openxmlformats.org/officeDocument/2006/relationships/image" Target="../media/image2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11" Type="http://schemas.openxmlformats.org/officeDocument/2006/relationships/image" Target="../media/image22.jpeg"/><Relationship Id="rId5" Type="http://schemas.openxmlformats.org/officeDocument/2006/relationships/image" Target="../media/image17.jpeg"/><Relationship Id="rId10" Type="http://schemas.openxmlformats.org/officeDocument/2006/relationships/image" Target="../media/image21.jpeg"/><Relationship Id="rId4" Type="http://schemas.openxmlformats.org/officeDocument/2006/relationships/image" Target="../media/image16.jpeg"/><Relationship Id="rId9" Type="http://schemas.openxmlformats.org/officeDocument/2006/relationships/image" Target="../media/image20.jpeg"/><Relationship Id="rId1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5.jpeg"/><Relationship Id="rId7" Type="http://schemas.openxmlformats.org/officeDocument/2006/relationships/image" Target="../media/image34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고스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763"/>
            <a:ext cx="9144000" cy="6867526"/>
          </a:xfrm>
          <a:prstGeom prst="rect">
            <a:avLst/>
          </a:prstGeom>
          <a:noFill/>
          <a:effectLst>
            <a:outerShdw dist="63500" dir="2212194" algn="ctr" rotWithShape="0">
              <a:schemeClr val="tx1"/>
            </a:outerShdw>
          </a:effectLst>
        </p:spPr>
      </p:pic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58775" y="2024063"/>
            <a:ext cx="8426450" cy="1576387"/>
          </a:xfrm>
          <a:effectLst>
            <a:outerShdw dist="63500" dir="2212194" algn="ctr" rotWithShape="0">
              <a:schemeClr val="tx1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ko-KR" altLang="en-US" dirty="0">
                <a:solidFill>
                  <a:schemeClr val="bg1"/>
                </a:solidFill>
              </a:rPr>
              <a:t>고스톱에서 배우는 </a:t>
            </a:r>
            <a:r>
              <a:rPr lang="ko-KR" altLang="en-US" dirty="0" smtClean="0">
                <a:solidFill>
                  <a:srgbClr val="FF0000"/>
                </a:solidFill>
              </a:rPr>
              <a:t>안전</a:t>
            </a:r>
            <a:r>
              <a:rPr lang="ko-KR" altLang="en-US" dirty="0" smtClean="0">
                <a:solidFill>
                  <a:schemeClr val="bg1"/>
                </a:solidFill>
              </a:rPr>
              <a:t>의 지혜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b="1" dirty="0" smtClean="0"/>
              <a:t>나가리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66018"/>
            <a:ext cx="8229600" cy="4525963"/>
          </a:xfrm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ko-KR" altLang="en-US" b="1" dirty="0" smtClean="0"/>
              <a:t>인생은 곧 </a:t>
            </a:r>
            <a:r>
              <a:rPr lang="en-US" altLang="ko-KR" b="1" dirty="0" smtClean="0"/>
              <a:t>'</a:t>
            </a:r>
            <a:r>
              <a:rPr lang="ko-KR" altLang="en-US" b="1" dirty="0" smtClean="0"/>
              <a:t>나가리</a:t>
            </a:r>
            <a:r>
              <a:rPr lang="en-US" altLang="ko-KR" b="1" dirty="0" smtClean="0"/>
              <a:t>'</a:t>
            </a:r>
            <a:r>
              <a:rPr lang="ko-KR" altLang="en-US" b="1" dirty="0" smtClean="0"/>
              <a:t>라는 허무를 깨닫게 해주어 그 어려운 </a:t>
            </a:r>
            <a:r>
              <a:rPr lang="en-US" altLang="ko-KR" b="1" dirty="0" smtClean="0"/>
              <a:t>'</a:t>
            </a:r>
            <a:r>
              <a:rPr lang="ko-KR" altLang="en-US" b="1" dirty="0" smtClean="0"/>
              <a:t>노장사상</a:t>
            </a:r>
            <a:r>
              <a:rPr lang="en-US" altLang="ko-KR" b="1" dirty="0" smtClean="0"/>
              <a:t>'</a:t>
            </a:r>
            <a:r>
              <a:rPr lang="ko-KR" altLang="en-US" b="1" dirty="0" smtClean="0"/>
              <a:t>을 단번에 이해하게 한다</a:t>
            </a:r>
            <a:r>
              <a:rPr lang="en-US" altLang="ko-KR" b="1" dirty="0" smtClean="0"/>
              <a:t>. </a:t>
            </a:r>
            <a:endParaRPr lang="en-US" altLang="ko-KR" b="1" dirty="0" smtClean="0">
              <a:solidFill>
                <a:srgbClr val="FF0000"/>
              </a:solidFill>
            </a:endParaRPr>
          </a:p>
          <a:p>
            <a:pPr eaLnBrk="1" hangingPunct="1"/>
            <a:endParaRPr lang="en-US" altLang="ko-KR" dirty="0" smtClean="0"/>
          </a:p>
        </p:txBody>
      </p:sp>
      <p:pic>
        <p:nvPicPr>
          <p:cNvPr id="73732" name="Picture 5" descr="1-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3247033"/>
            <a:ext cx="1485900" cy="230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3" name="Picture 7" descr="2-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675" y="2742208"/>
            <a:ext cx="1485900" cy="230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4" name="Picture 8" descr="3-0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57313" y="3247033"/>
            <a:ext cx="1485900" cy="230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5" name="Picture 9" descr="3-0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54750" y="3964583"/>
            <a:ext cx="1485900" cy="230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6" name="Picture 10" descr="5-0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00450" y="2742208"/>
            <a:ext cx="1485900" cy="230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7" name="Picture 11" descr="7-0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13225" y="2742208"/>
            <a:ext cx="1485900" cy="230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8" name="Picture 12" descr="8-0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824413" y="2742208"/>
            <a:ext cx="1485900" cy="230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9" name="Picture 6" descr="1-0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014663" y="4002683"/>
            <a:ext cx="1485900" cy="230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40" name="Picture 16" descr="8-0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630988" y="3966170"/>
            <a:ext cx="1485900" cy="230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41" name="Picture 17" descr="5-0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005638" y="3966170"/>
            <a:ext cx="1485900" cy="230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42" name="Picture 18" descr="7-03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380288" y="3966170"/>
            <a:ext cx="1485900" cy="230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43" name="Picture 19" descr="2-0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757613" y="4004270"/>
            <a:ext cx="1482725" cy="230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직사각형 15"/>
          <p:cNvSpPr/>
          <p:nvPr/>
        </p:nvSpPr>
        <p:spPr>
          <a:xfrm>
            <a:off x="2841625" y="2090738"/>
            <a:ext cx="5300663" cy="58261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altLang="ko-KR" sz="3200" kern="0" dirty="0">
                <a:solidFill>
                  <a:srgbClr val="FF0000"/>
                </a:solidFill>
                <a:latin typeface="HY헤드라인M"/>
                <a:ea typeface="HY헤드라인M"/>
              </a:rPr>
              <a:t>(</a:t>
            </a:r>
            <a:r>
              <a:rPr lang="ko-KR" altLang="en-US" sz="3200" kern="0" dirty="0">
                <a:solidFill>
                  <a:srgbClr val="FF0000"/>
                </a:solidFill>
                <a:latin typeface="HY헤드라인M"/>
                <a:ea typeface="HY헤드라인M"/>
              </a:rPr>
              <a:t>중대사고</a:t>
            </a:r>
            <a:r>
              <a:rPr lang="en-US" altLang="ko-KR" sz="3200" kern="0" dirty="0">
                <a:solidFill>
                  <a:srgbClr val="FF0000"/>
                </a:solidFill>
                <a:latin typeface="HY헤드라인M"/>
                <a:ea typeface="HY헤드라인M"/>
              </a:rPr>
              <a:t>-</a:t>
            </a:r>
            <a:r>
              <a:rPr lang="ko-KR" altLang="en-US" sz="3200" kern="0" dirty="0">
                <a:solidFill>
                  <a:srgbClr val="FF0000"/>
                </a:solidFill>
                <a:latin typeface="HY헤드라인M"/>
                <a:ea typeface="HY헤드라인M"/>
              </a:rPr>
              <a:t>사망</a:t>
            </a:r>
            <a:r>
              <a:rPr lang="en-US" altLang="ko-KR" sz="3200" kern="0" dirty="0">
                <a:solidFill>
                  <a:srgbClr val="FF0000"/>
                </a:solidFill>
                <a:latin typeface="HY헤드라인M"/>
                <a:ea typeface="HY헤드라인M"/>
              </a:rPr>
              <a:t>)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37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37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37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37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37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37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37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37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37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37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37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37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37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37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37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37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37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37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37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737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7" grpId="0" build="p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b="1" dirty="0" smtClean="0"/>
              <a:t>낙장불입</a:t>
            </a:r>
            <a:r>
              <a:rPr lang="en-US" altLang="ko-KR" b="1" dirty="0" smtClean="0"/>
              <a:t>(</a:t>
            </a:r>
            <a:r>
              <a:rPr lang="ko-KR" altLang="en-US" b="1" dirty="0" err="1" smtClean="0"/>
              <a:t>落張不入</a:t>
            </a:r>
            <a:r>
              <a:rPr lang="en-US" altLang="ko-KR" b="1" dirty="0" smtClean="0"/>
              <a:t>)</a:t>
            </a:r>
          </a:p>
        </p:txBody>
      </p:sp>
      <p:sp>
        <p:nvSpPr>
          <p:cNvPr id="49155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457200" y="1340768"/>
            <a:ext cx="8229600" cy="4525963"/>
          </a:xfrm>
        </p:spPr>
        <p:txBody>
          <a:bodyPr/>
          <a:lstStyle/>
          <a:p>
            <a:pPr eaLnBrk="1" hangingPunct="1"/>
            <a:r>
              <a:rPr lang="ko-KR" altLang="en-US" b="1" dirty="0" smtClean="0"/>
              <a:t>순간의 실수가 큰 결과를 초래 </a:t>
            </a:r>
          </a:p>
          <a:p>
            <a:pPr lvl="1" eaLnBrk="1" hangingPunct="1"/>
            <a:r>
              <a:rPr lang="ko-KR" altLang="en-US" b="1" dirty="0" smtClean="0"/>
              <a:t>근로자에게 </a:t>
            </a:r>
            <a:r>
              <a:rPr lang="ko-KR" altLang="en-US" b="1" dirty="0" smtClean="0">
                <a:latin typeface="Arial" charset="0"/>
              </a:rPr>
              <a:t>‘</a:t>
            </a:r>
            <a:r>
              <a:rPr lang="ko-KR" altLang="en-US" b="1" dirty="0" smtClean="0"/>
              <a:t>낙장불입</a:t>
            </a:r>
            <a:r>
              <a:rPr lang="ko-KR" altLang="en-US" b="1" dirty="0" smtClean="0">
                <a:latin typeface="Arial" charset="0"/>
              </a:rPr>
              <a:t>’</a:t>
            </a:r>
            <a:r>
              <a:rPr lang="ko-KR" altLang="en-US" b="1" dirty="0" smtClean="0"/>
              <a:t>을 가르침으로써 인생에서 한번 실수가 얼마나 크나큰 결과를 초래하는지 인과응보에 대해 깨우치게 한다는 주장이다</a:t>
            </a:r>
            <a:r>
              <a:rPr lang="en-US" altLang="ko-KR" b="1" dirty="0" smtClean="0"/>
              <a:t>.</a:t>
            </a:r>
            <a:r>
              <a:rPr lang="en-US" altLang="ko-KR" b="1" dirty="0" smtClean="0">
                <a:solidFill>
                  <a:srgbClr val="FF0000"/>
                </a:solidFill>
              </a:rPr>
              <a:t> </a:t>
            </a:r>
          </a:p>
          <a:p>
            <a:pPr eaLnBrk="1" hangingPunct="1"/>
            <a:endParaRPr lang="en-US" altLang="ko-KR" dirty="0" smtClean="0"/>
          </a:p>
        </p:txBody>
      </p:sp>
      <p:pic>
        <p:nvPicPr>
          <p:cNvPr id="65540" name="Picture 7" descr="광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27138" y="3716338"/>
            <a:ext cx="1508125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1" name="Picture 8" descr="2-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9088" y="3716338"/>
            <a:ext cx="1508125" cy="233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2" name="Picture 9" descr="11-0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1038" y="3716338"/>
            <a:ext cx="1508125" cy="233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3" name="Picture 10" descr="12-0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24575" y="3716338"/>
            <a:ext cx="1508125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직사각형 7"/>
          <p:cNvSpPr/>
          <p:nvPr/>
        </p:nvSpPr>
        <p:spPr>
          <a:xfrm>
            <a:off x="2843808" y="3137694"/>
            <a:ext cx="1281113" cy="58261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altLang="ko-KR" sz="3200" kern="0" dirty="0">
                <a:solidFill>
                  <a:srgbClr val="FF0000"/>
                </a:solidFill>
                <a:latin typeface="HY헤드라인M"/>
                <a:ea typeface="HY헤드라인M"/>
              </a:rPr>
              <a:t>(</a:t>
            </a:r>
            <a:r>
              <a:rPr lang="ko-KR" altLang="en-US" sz="3200" kern="0" dirty="0">
                <a:solidFill>
                  <a:srgbClr val="FF0000"/>
                </a:solidFill>
                <a:latin typeface="HY헤드라인M"/>
                <a:ea typeface="HY헤드라인M"/>
              </a:rPr>
              <a:t>재해</a:t>
            </a:r>
            <a:r>
              <a:rPr lang="en-US" altLang="ko-KR" sz="3200" kern="0" dirty="0">
                <a:solidFill>
                  <a:srgbClr val="FF0000"/>
                </a:solidFill>
                <a:latin typeface="HY헤드라인M"/>
                <a:ea typeface="HY헤드라인M"/>
              </a:rPr>
              <a:t>)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55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55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55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55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55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55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55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55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5" grpId="0" build="p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b="1" dirty="0" err="1" smtClean="0"/>
              <a:t>비풍초</a:t>
            </a:r>
            <a:r>
              <a:rPr lang="ko-KR" altLang="en-US" b="1" dirty="0" smtClean="0"/>
              <a:t> </a:t>
            </a:r>
            <a:r>
              <a:rPr lang="ko-KR" altLang="en-US" b="1" dirty="0" err="1" smtClean="0"/>
              <a:t>똥팔삼</a:t>
            </a:r>
            <a:endParaRPr lang="ko-KR" altLang="en-US" b="1" dirty="0" smtClean="0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ko-KR" altLang="en-US" b="1" dirty="0" smtClean="0"/>
              <a:t>살면서 무엇인가를 포기해야 할 때 우선순위를 가르침으로써 위기 상황을 극복해 가는 과정을 가르친다</a:t>
            </a:r>
            <a:r>
              <a:rPr lang="en-US" altLang="ko-KR" b="1" dirty="0" smtClean="0"/>
              <a:t>. </a:t>
            </a:r>
            <a:endParaRPr lang="en-US" altLang="ko-KR" b="1" dirty="0" smtClean="0">
              <a:solidFill>
                <a:srgbClr val="FF0000"/>
              </a:solidFill>
            </a:endParaRPr>
          </a:p>
        </p:txBody>
      </p:sp>
      <p:pic>
        <p:nvPicPr>
          <p:cNvPr id="66564" name="Picture 4" descr="km35_163247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7700" y="3465513"/>
            <a:ext cx="1392238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5" name="Picture 6" descr="km35_163247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44688" y="3465513"/>
            <a:ext cx="1392237" cy="216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6" name="Picture 7" descr="km35_163184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40088" y="3465513"/>
            <a:ext cx="1392237" cy="216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7" name="Picture 8" descr="km35_163247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4537075" y="3465513"/>
            <a:ext cx="1392238" cy="216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8" name="Picture 9" descr="km35_163246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32475" y="3465513"/>
            <a:ext cx="1392238" cy="216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9" name="Picture 10" descr="km35_163184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27875" y="3465513"/>
            <a:ext cx="1392238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직사각형 9"/>
          <p:cNvSpPr/>
          <p:nvPr/>
        </p:nvSpPr>
        <p:spPr>
          <a:xfrm>
            <a:off x="4572000" y="2636912"/>
            <a:ext cx="2181225" cy="5857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altLang="ko-KR" sz="3200" kern="0" dirty="0" smtClean="0">
                <a:solidFill>
                  <a:srgbClr val="FF0000"/>
                </a:solidFill>
                <a:latin typeface="HY헤드라인M"/>
                <a:ea typeface="HY헤드라인M"/>
              </a:rPr>
              <a:t>(</a:t>
            </a:r>
            <a:r>
              <a:rPr lang="ko-KR" altLang="en-US" sz="3200" kern="0" dirty="0" smtClean="0">
                <a:solidFill>
                  <a:srgbClr val="FF0000"/>
                </a:solidFill>
                <a:latin typeface="HY헤드라인M"/>
                <a:ea typeface="HY헤드라인M"/>
              </a:rPr>
              <a:t>안전제일</a:t>
            </a:r>
            <a:r>
              <a:rPr lang="en-US" altLang="ko-KR" sz="3200" kern="0" dirty="0" smtClean="0">
                <a:solidFill>
                  <a:srgbClr val="FF0000"/>
                </a:solidFill>
                <a:latin typeface="HY헤드라인M"/>
                <a:ea typeface="HY헤드라인M"/>
              </a:rPr>
              <a:t>)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65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65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65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65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65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65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65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65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65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65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65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65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9" grpId="0" build="p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b="1" dirty="0" smtClean="0"/>
              <a:t>밤일 </a:t>
            </a:r>
            <a:r>
              <a:rPr lang="ko-KR" altLang="en-US" b="1" dirty="0" err="1" smtClean="0"/>
              <a:t>낮장</a:t>
            </a:r>
            <a:endParaRPr lang="ko-KR" altLang="en-US" b="1" dirty="0" smtClean="0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ko-KR" altLang="en-US" b="1" dirty="0" smtClean="0"/>
              <a:t>밤일과 낮일이 정해져 있다</a:t>
            </a:r>
            <a:r>
              <a:rPr lang="en-US" altLang="ko-KR" b="1" dirty="0" smtClean="0"/>
              <a:t>.</a:t>
            </a:r>
          </a:p>
          <a:p>
            <a:pPr lvl="1" eaLnBrk="1" hangingPunct="1"/>
            <a:r>
              <a:rPr lang="ko-KR" altLang="en-US" b="1" dirty="0" smtClean="0"/>
              <a:t>인생에서는 밤에 해야 할 일과 낮에 할 일이 정해져 있으므로 모든 일은 때에 맞추어 해야 함을 가르친다</a:t>
            </a:r>
            <a:r>
              <a:rPr lang="en-US" altLang="ko-KR" b="1" dirty="0" smtClean="0"/>
              <a:t>.</a:t>
            </a:r>
            <a:r>
              <a:rPr lang="en-US" altLang="ko-KR" b="1" dirty="0" smtClean="0">
                <a:solidFill>
                  <a:srgbClr val="FF0000"/>
                </a:solidFill>
              </a:rPr>
              <a:t> </a:t>
            </a:r>
          </a:p>
          <a:p>
            <a:pPr eaLnBrk="1" hangingPunct="1"/>
            <a:endParaRPr lang="en-US" altLang="ko-KR" dirty="0" smtClean="0"/>
          </a:p>
        </p:txBody>
      </p:sp>
      <p:pic>
        <p:nvPicPr>
          <p:cNvPr id="67588" name="Picture 4" descr="km35_163183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59000" y="3789040"/>
            <a:ext cx="1565275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89" name="Picture 5" descr="km35_163248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163" y="3733254"/>
            <a:ext cx="1566862" cy="243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직사각형 5"/>
          <p:cNvSpPr/>
          <p:nvPr/>
        </p:nvSpPr>
        <p:spPr>
          <a:xfrm>
            <a:off x="3718073" y="3059236"/>
            <a:ext cx="3878263" cy="5857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altLang="ko-KR" sz="3200" kern="0" dirty="0">
                <a:solidFill>
                  <a:srgbClr val="FF0000"/>
                </a:solidFill>
                <a:latin typeface="HY헤드라인M"/>
                <a:ea typeface="HY헤드라인M"/>
              </a:rPr>
              <a:t>(</a:t>
            </a:r>
            <a:r>
              <a:rPr lang="ko-KR" altLang="en-US" sz="3200" kern="0" dirty="0">
                <a:solidFill>
                  <a:srgbClr val="FF0000"/>
                </a:solidFill>
                <a:latin typeface="HY헤드라인M"/>
                <a:ea typeface="HY헤드라인M"/>
              </a:rPr>
              <a:t>주야교대근무</a:t>
            </a:r>
            <a:r>
              <a:rPr lang="en-US" altLang="ko-KR" sz="3200" kern="0" dirty="0">
                <a:solidFill>
                  <a:srgbClr val="FF0000"/>
                </a:solidFill>
                <a:latin typeface="HY헤드라인M"/>
                <a:ea typeface="HY헤드라인M"/>
              </a:rPr>
              <a:t>)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75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75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75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75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3" grpId="0" build="p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b="1" dirty="0" err="1" smtClean="0"/>
              <a:t>피박</a:t>
            </a:r>
            <a:endParaRPr lang="ko-KR" altLang="en-US" b="1" dirty="0" smtClean="0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ko-KR" altLang="en-US" b="1" dirty="0" smtClean="0"/>
              <a:t>쓸데없는 피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被</a:t>
            </a:r>
            <a:r>
              <a:rPr lang="en-US" altLang="ko-KR" b="1" dirty="0" smtClean="0"/>
              <a:t>)</a:t>
            </a:r>
            <a:r>
              <a:rPr lang="ko-KR" altLang="en-US" b="1" dirty="0" smtClean="0"/>
              <a:t>가 고스톱에서 얼마나 중요한지를 깨우치게 해서 사소한 것이라도 결코 소홀히 보지 않도록 한다</a:t>
            </a:r>
            <a:r>
              <a:rPr lang="en-US" altLang="ko-KR" b="1" dirty="0" smtClean="0"/>
              <a:t>.</a:t>
            </a:r>
            <a:r>
              <a:rPr lang="en-US" altLang="ko-KR" b="1" dirty="0" smtClean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68612" name="Picture 7" descr="12-0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3238" y="3211214"/>
            <a:ext cx="1625600" cy="2522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13" name="Picture 8" descr="1-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4575" y="3211214"/>
            <a:ext cx="1625600" cy="2522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14" name="Picture 9" descr="1-0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84325" y="3211214"/>
            <a:ext cx="1625600" cy="2522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15" name="Picture 10" descr="2-0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24075" y="3211214"/>
            <a:ext cx="1625600" cy="2522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16" name="Picture 11" descr="2-0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63825" y="3643014"/>
            <a:ext cx="1625600" cy="2522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17" name="Picture 12" descr="3-0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05163" y="3643014"/>
            <a:ext cx="1625600" cy="2522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18" name="Picture 13" descr="3-0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744913" y="3643014"/>
            <a:ext cx="1625600" cy="2522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19" name="Picture 14" descr="4-0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284663" y="3643014"/>
            <a:ext cx="1625600" cy="2522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20" name="Picture 15" descr="4-0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824413" y="3643014"/>
            <a:ext cx="1625600" cy="2522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21" name="Picture 16" descr="6-0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365750" y="3645024"/>
            <a:ext cx="1625600" cy="2522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22" name="Picture 17" descr="6-0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905500" y="3645024"/>
            <a:ext cx="1625600" cy="2522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23" name="Picture 18" descr="9-01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445250" y="3645024"/>
            <a:ext cx="1625600" cy="2522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24" name="Picture 19" descr="11-0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985000" y="3645024"/>
            <a:ext cx="1625600" cy="2522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직사각형 16"/>
          <p:cNvSpPr/>
          <p:nvPr/>
        </p:nvSpPr>
        <p:spPr>
          <a:xfrm>
            <a:off x="6444208" y="2846387"/>
            <a:ext cx="2311400" cy="5826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altLang="ko-KR" sz="3200" kern="0" dirty="0">
                <a:solidFill>
                  <a:srgbClr val="FF0000"/>
                </a:solidFill>
                <a:latin typeface="HY헤드라인M"/>
                <a:ea typeface="HY헤드라인M"/>
              </a:rPr>
              <a:t>(</a:t>
            </a:r>
            <a:r>
              <a:rPr lang="ko-KR" altLang="en-US" sz="3200" kern="0" dirty="0" err="1">
                <a:solidFill>
                  <a:srgbClr val="FF0000"/>
                </a:solidFill>
                <a:latin typeface="HY헤드라인M"/>
                <a:ea typeface="HY헤드라인M"/>
              </a:rPr>
              <a:t>아차사고</a:t>
            </a:r>
            <a:r>
              <a:rPr lang="en-US" altLang="ko-KR" sz="3200" kern="0" dirty="0">
                <a:solidFill>
                  <a:srgbClr val="FF0000"/>
                </a:solidFill>
                <a:latin typeface="HY헤드라인M"/>
                <a:ea typeface="HY헤드라인M"/>
              </a:rPr>
              <a:t>)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86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86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86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86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86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86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86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86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86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86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86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86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86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86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86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86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86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86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86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86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86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86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86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86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686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686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7" grpId="0" build="p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b="1" dirty="0" err="1" smtClean="0"/>
              <a:t>쇼당</a:t>
            </a:r>
            <a:endParaRPr lang="ko-KR" altLang="en-US" b="1" dirty="0" smtClean="0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ko-KR" altLang="en-US" b="1" dirty="0" smtClean="0"/>
              <a:t>현명한 판단력 있어야 생존</a:t>
            </a:r>
          </a:p>
          <a:p>
            <a:pPr lvl="1" eaLnBrk="1" hangingPunct="1"/>
            <a:r>
              <a:rPr lang="ko-KR" altLang="en-US" b="1" dirty="0" smtClean="0"/>
              <a:t>고스톱의 진수인 </a:t>
            </a:r>
            <a:r>
              <a:rPr lang="ko-KR" altLang="en-US" b="1" dirty="0" err="1" smtClean="0"/>
              <a:t>쇼당을</a:t>
            </a:r>
            <a:r>
              <a:rPr lang="ko-KR" altLang="en-US" b="1" dirty="0" smtClean="0"/>
              <a:t> 안다면 인생에서 양자택일의 기로에 섰을 때 현명한 판단력을 증진시킬 수 있다</a:t>
            </a:r>
            <a:r>
              <a:rPr lang="en-US" altLang="ko-KR" b="1" dirty="0" smtClean="0"/>
              <a:t>. </a:t>
            </a:r>
            <a:endParaRPr lang="en-US" altLang="ko-KR" b="1" dirty="0" smtClean="0">
              <a:solidFill>
                <a:srgbClr val="FF0000"/>
              </a:solidFill>
            </a:endParaRPr>
          </a:p>
        </p:txBody>
      </p:sp>
      <p:pic>
        <p:nvPicPr>
          <p:cNvPr id="69636" name="Picture 4" descr="2-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250" y="4218583"/>
            <a:ext cx="1346200" cy="2090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37" name="Picture 7" descr="1-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9700" y="4218583"/>
            <a:ext cx="1346200" cy="2090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38" name="Picture 6" descr="2-0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91250" y="4218583"/>
            <a:ext cx="1346200" cy="2090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39" name="Picture 8" descr="4-0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00338" y="4218583"/>
            <a:ext cx="1346200" cy="2090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직사각형 7"/>
          <p:cNvSpPr/>
          <p:nvPr/>
        </p:nvSpPr>
        <p:spPr>
          <a:xfrm>
            <a:off x="3912815" y="3140968"/>
            <a:ext cx="4619625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altLang="ko-KR" sz="3200" kern="0" dirty="0">
                <a:solidFill>
                  <a:srgbClr val="FF0000"/>
                </a:solidFill>
                <a:latin typeface="HY헤드라인M"/>
                <a:ea typeface="HY헤드라인M"/>
              </a:rPr>
              <a:t>(</a:t>
            </a:r>
            <a:r>
              <a:rPr lang="ko-KR" altLang="en-US" sz="3200" kern="0" dirty="0">
                <a:solidFill>
                  <a:srgbClr val="FF0000"/>
                </a:solidFill>
                <a:latin typeface="HY헤드라인M"/>
                <a:ea typeface="HY헤드라인M"/>
              </a:rPr>
              <a:t>시간과 목숨을 바꾸나</a:t>
            </a:r>
            <a:r>
              <a:rPr lang="en-US" altLang="ko-KR" sz="3200" kern="0" dirty="0">
                <a:solidFill>
                  <a:srgbClr val="FF0000"/>
                </a:solidFill>
                <a:latin typeface="HY헤드라인M"/>
                <a:ea typeface="HY헤드라인M"/>
              </a:rPr>
              <a:t>)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96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96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96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96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96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96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1" grpId="0" build="p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b="1" dirty="0" smtClean="0"/>
              <a:t>독박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ko-KR" altLang="en-US" b="1" smtClean="0"/>
              <a:t>무모한 모험이 실패했을 때 속이 뒤집히는 과정을 미리 체험함으로써 무모한 짓을 삼가게 한다</a:t>
            </a:r>
            <a:r>
              <a:rPr lang="en-US" altLang="ko-KR" b="1" smtClean="0"/>
              <a:t>.</a:t>
            </a:r>
            <a:r>
              <a:rPr lang="en-US" altLang="ko-KR" b="1" smtClean="0">
                <a:solidFill>
                  <a:srgbClr val="FF0000"/>
                </a:solidFill>
              </a:rPr>
              <a:t> </a:t>
            </a:r>
          </a:p>
          <a:p>
            <a:pPr eaLnBrk="1" hangingPunct="1"/>
            <a:endParaRPr lang="en-US" altLang="ko-KR" dirty="0" smtClean="0"/>
          </a:p>
        </p:txBody>
      </p:sp>
      <p:pic>
        <p:nvPicPr>
          <p:cNvPr id="70660" name="Picture 4" descr="3-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4238" y="3850729"/>
            <a:ext cx="1490662" cy="2312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61" name="Picture 5" descr="1-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163" y="3852317"/>
            <a:ext cx="1490662" cy="2312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62" name="Picture 7" descr="2-0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57375" y="3852317"/>
            <a:ext cx="1490663" cy="2312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63" name="Picture 6" descr="1-0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36875" y="3852317"/>
            <a:ext cx="1490663" cy="2312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64" name="Picture 8" descr="3-0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0800000">
            <a:off x="6767513" y="3850729"/>
            <a:ext cx="1490662" cy="2312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직사각형 8"/>
          <p:cNvSpPr/>
          <p:nvPr/>
        </p:nvSpPr>
        <p:spPr>
          <a:xfrm>
            <a:off x="2986187" y="2636912"/>
            <a:ext cx="3602037" cy="5857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altLang="ko-KR" sz="3200" kern="0" dirty="0" smtClean="0">
                <a:solidFill>
                  <a:srgbClr val="FF0000"/>
                </a:solidFill>
                <a:latin typeface="HY헤드라인M"/>
                <a:ea typeface="HY헤드라인M"/>
              </a:rPr>
              <a:t>(</a:t>
            </a:r>
            <a:r>
              <a:rPr lang="ko-KR" altLang="en-US" sz="3200" kern="0" dirty="0" smtClean="0">
                <a:solidFill>
                  <a:srgbClr val="FF0000"/>
                </a:solidFill>
                <a:latin typeface="HY헤드라인M"/>
                <a:ea typeface="HY헤드라인M"/>
              </a:rPr>
              <a:t>불안전한 행동</a:t>
            </a:r>
            <a:r>
              <a:rPr lang="en-US" altLang="ko-KR" sz="3200" kern="0" dirty="0" smtClean="0">
                <a:solidFill>
                  <a:srgbClr val="FF0000"/>
                </a:solidFill>
                <a:latin typeface="HY헤드라인M"/>
                <a:ea typeface="HY헤드라인M"/>
              </a:rPr>
              <a:t>)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06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06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06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06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06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06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06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06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06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06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5" grpId="0" build="p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4000" b="1" dirty="0" smtClean="0"/>
              <a:t>고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752"/>
            <a:ext cx="8229600" cy="4525963"/>
          </a:xfrm>
        </p:spPr>
        <p:txBody>
          <a:bodyPr/>
          <a:lstStyle/>
          <a:p>
            <a:pPr eaLnBrk="1" hangingPunct="1"/>
            <a:r>
              <a:rPr lang="ko-KR" altLang="en-US" b="1" dirty="0" smtClean="0"/>
              <a:t>인생은 결국 승부라는 것을 가르쳐 도전정신을 배가시키고 배짱을 가르친다</a:t>
            </a:r>
            <a:r>
              <a:rPr lang="en-US" altLang="ko-KR" b="1" dirty="0" smtClean="0"/>
              <a:t>. </a:t>
            </a:r>
            <a:endParaRPr lang="en-US" altLang="ko-KR" b="1" dirty="0" smtClean="0">
              <a:solidFill>
                <a:srgbClr val="FF0000"/>
              </a:solidFill>
            </a:endParaRPr>
          </a:p>
        </p:txBody>
      </p:sp>
      <p:pic>
        <p:nvPicPr>
          <p:cNvPr id="71684" name="Picture 4" descr="10-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68425" y="3004766"/>
            <a:ext cx="1606550" cy="227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85" name="Picture 5" descr="2-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63813" y="3004766"/>
            <a:ext cx="1606550" cy="227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86" name="Picture 6" descr="4-0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59200" y="2780928"/>
            <a:ext cx="1606550" cy="249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87" name="Picture 7" descr="6-0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54588" y="2780928"/>
            <a:ext cx="1606550" cy="249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88" name="Picture 9" descr="9-0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49963" y="2780928"/>
            <a:ext cx="1606550" cy="249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89" name="Picture 10" descr="12-0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346200" y="3898528"/>
            <a:ext cx="1604963" cy="2490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90" name="Picture 11" descr="1-0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35238" y="3898528"/>
            <a:ext cx="1604962" cy="2490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직사각형 11"/>
          <p:cNvSpPr/>
          <p:nvPr/>
        </p:nvSpPr>
        <p:spPr>
          <a:xfrm>
            <a:off x="896938" y="2176463"/>
            <a:ext cx="6940550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altLang="ko-KR" sz="3200" kern="0" dirty="0">
                <a:solidFill>
                  <a:srgbClr val="FF0000"/>
                </a:solidFill>
                <a:latin typeface="HY헤드라인M"/>
                <a:ea typeface="HY헤드라인M"/>
              </a:rPr>
              <a:t>(</a:t>
            </a:r>
            <a:r>
              <a:rPr lang="ko-KR" altLang="en-US" sz="3200" kern="0" dirty="0">
                <a:solidFill>
                  <a:srgbClr val="FF0000"/>
                </a:solidFill>
                <a:latin typeface="HY헤드라인M"/>
                <a:ea typeface="HY헤드라인M"/>
              </a:rPr>
              <a:t>새로운 안전문화 창조</a:t>
            </a:r>
            <a:r>
              <a:rPr lang="en-US" altLang="ko-KR" sz="3200" kern="0" dirty="0">
                <a:solidFill>
                  <a:srgbClr val="FF0000"/>
                </a:solidFill>
                <a:latin typeface="HY헤드라인M"/>
                <a:ea typeface="HY헤드라인M"/>
              </a:rPr>
              <a:t>)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6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6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16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16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16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16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6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6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16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16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16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16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16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16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b="1" dirty="0" smtClean="0"/>
              <a:t>스톱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12776"/>
            <a:ext cx="8229600" cy="4525963"/>
          </a:xfrm>
        </p:spPr>
        <p:txBody>
          <a:bodyPr/>
          <a:lstStyle/>
          <a:p>
            <a:pPr eaLnBrk="1" hangingPunct="1"/>
            <a:r>
              <a:rPr lang="ko-KR" altLang="en-US" b="1" dirty="0" smtClean="0"/>
              <a:t>안정된 투자 정신과 신중한 판단력을 증진시키며 미래의 위험을 내다볼 수 있는 예측력을 가르친다</a:t>
            </a:r>
            <a:r>
              <a:rPr lang="en-US" altLang="ko-KR" b="1" dirty="0" smtClean="0"/>
              <a:t>. </a:t>
            </a:r>
            <a:endParaRPr lang="en-US" altLang="ko-KR" b="1" dirty="0" smtClean="0">
              <a:solidFill>
                <a:srgbClr val="FF0000"/>
              </a:solidFill>
            </a:endParaRPr>
          </a:p>
        </p:txBody>
      </p:sp>
      <p:pic>
        <p:nvPicPr>
          <p:cNvPr id="72708" name="Picture 9" descr="4-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6013" y="3707854"/>
            <a:ext cx="1582737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09" name="Picture 10" descr="2-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57450" y="3707854"/>
            <a:ext cx="1582738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10" name="Picture 6" descr="4-0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98888" y="3707854"/>
            <a:ext cx="1582737" cy="2455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11" name="Picture 7" descr="5-0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0325" y="3707854"/>
            <a:ext cx="1582738" cy="2455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12" name="Picture 8" descr="7-0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81763" y="3707854"/>
            <a:ext cx="1582737" cy="2455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직사각형 8"/>
          <p:cNvSpPr/>
          <p:nvPr/>
        </p:nvSpPr>
        <p:spPr>
          <a:xfrm>
            <a:off x="4164409" y="2412752"/>
            <a:ext cx="3863975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altLang="ko-KR" sz="3200" kern="0" dirty="0">
                <a:solidFill>
                  <a:srgbClr val="FF0000"/>
                </a:solidFill>
                <a:latin typeface="HY헤드라인M"/>
                <a:ea typeface="HY헤드라인M"/>
              </a:rPr>
              <a:t>(</a:t>
            </a:r>
            <a:r>
              <a:rPr lang="ko-KR" altLang="en-US" sz="3200" kern="0" dirty="0">
                <a:solidFill>
                  <a:srgbClr val="FF0000"/>
                </a:solidFill>
                <a:latin typeface="HY헤드라인M"/>
                <a:ea typeface="HY헤드라인M"/>
              </a:rPr>
              <a:t>불안전한 상태</a:t>
            </a:r>
            <a:r>
              <a:rPr lang="en-US" altLang="ko-KR" sz="3200" kern="0" dirty="0">
                <a:solidFill>
                  <a:srgbClr val="FF0000"/>
                </a:solidFill>
                <a:latin typeface="HY헤드라인M"/>
                <a:ea typeface="HY헤드라인M"/>
              </a:rPr>
              <a:t>)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27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27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27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27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27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27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27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27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27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27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3" grpId="0" build="p"/>
      <p:bldP spid="9" grpId="0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821</TotalTime>
  <Words>225</Words>
  <Application>Microsoft Office PowerPoint</Application>
  <PresentationFormat>화면 슬라이드 쇼(4:3)</PresentationFormat>
  <Paragraphs>33</Paragraphs>
  <Slides>10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1" baseType="lpstr">
      <vt:lpstr>Office 테마</vt:lpstr>
      <vt:lpstr>고스톱에서 배우는 안전의 지혜</vt:lpstr>
      <vt:lpstr>낙장불입(落張不入)</vt:lpstr>
      <vt:lpstr>비풍초 똥팔삼</vt:lpstr>
      <vt:lpstr>밤일 낮장</vt:lpstr>
      <vt:lpstr>피박</vt:lpstr>
      <vt:lpstr>쇼당</vt:lpstr>
      <vt:lpstr>독박</vt:lpstr>
      <vt:lpstr>고</vt:lpstr>
      <vt:lpstr>스톱</vt:lpstr>
      <vt:lpstr>나가리</vt:lpstr>
    </vt:vector>
  </TitlesOfParts>
  <Company>NEX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PT maker</dc:creator>
  <cp:lastModifiedBy>User</cp:lastModifiedBy>
  <cp:revision>48</cp:revision>
  <dcterms:created xsi:type="dcterms:W3CDTF">2010-06-28T02:44:23Z</dcterms:created>
  <dcterms:modified xsi:type="dcterms:W3CDTF">2014-09-02T00:58:28Z</dcterms:modified>
</cp:coreProperties>
</file>