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5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88C5A-F75A-4CEA-BB40-B24472918E37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42C92-AFA3-4A6B-AEF0-314649D173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42C92-AFA3-4A6B-AEF0-314649D1733A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42C92-AFA3-4A6B-AEF0-314649D1733A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42C92-AFA3-4A6B-AEF0-314649D1733A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42C92-AFA3-4A6B-AEF0-314649D1733A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DC1FB-1205-445C-9ED2-4515226CBD3F}" type="datetimeFigureOut">
              <a:rPr lang="ko-KR" altLang="en-US" smtClean="0"/>
              <a:pPr/>
              <a:t>2013-03-08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D77CC-815F-4077-A27B-24FB84C2B8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5728" y="833413"/>
            <a:ext cx="6215105" cy="95250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ko-KR" sz="3600" b="1" dirty="0" smtClean="0"/>
              <a:t>    2013</a:t>
            </a:r>
            <a:r>
              <a:rPr lang="ko-KR" altLang="en-US" sz="3600" b="1" dirty="0" smtClean="0"/>
              <a:t>년 상반기 안전교육</a:t>
            </a:r>
            <a:endParaRPr lang="ko-KR" altLang="en-US" sz="36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71546" y="2571736"/>
            <a:ext cx="4800600" cy="571504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교육 일자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2013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3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20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교육 장소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각 출장소 사무실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교육 대상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 직원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교육 시간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18:00~19:00</a:t>
            </a:r>
          </a:p>
          <a:p>
            <a:pPr algn="l"/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교육 내용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안전사고 통계 및 사례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              </a:t>
            </a: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-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겨울이 지나가고 봄이 왔습니다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추위에 얼었던 몸과 주변환경들이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풀리면서 안전사고의 위험이 있으니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이에 첨부된 안전사고 사례를 참고하여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불의의 사고가 발생되지 않도록 하기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18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바랍니다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.</a:t>
            </a:r>
            <a:endParaRPr lang="ko-KR" altLang="en-US" sz="1800" b="1" dirty="0">
              <a:solidFill>
                <a:schemeClr val="tx1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28604" y="1000100"/>
            <a:ext cx="642942" cy="690567"/>
            <a:chOff x="785786" y="450376"/>
            <a:chExt cx="857256" cy="785818"/>
          </a:xfrm>
        </p:grpSpPr>
        <p:sp>
          <p:nvSpPr>
            <p:cNvPr id="5" name="타원 4"/>
            <p:cNvSpPr/>
            <p:nvPr/>
          </p:nvSpPr>
          <p:spPr>
            <a:xfrm>
              <a:off x="785786" y="450376"/>
              <a:ext cx="857256" cy="785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785786" y="748132"/>
              <a:ext cx="857256" cy="1683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 rot="16200000">
              <a:off x="818881" y="751436"/>
              <a:ext cx="785818" cy="18369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05697" y="8488948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주</a:t>
            </a:r>
            <a:r>
              <a:rPr lang="en-US" altLang="ko-KR" dirty="0" smtClean="0"/>
              <a:t>) </a:t>
            </a:r>
            <a:r>
              <a:rPr lang="ko-KR" altLang="en-US" dirty="0" smtClean="0"/>
              <a:t>한국 기술 검사원 </a:t>
            </a:r>
            <a:r>
              <a:rPr lang="en-US" altLang="ko-KR" dirty="0" smtClean="0"/>
              <a:t>- 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5728" y="833413"/>
            <a:ext cx="6215105" cy="95250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ko-KR" sz="3600" b="1" dirty="0" smtClean="0"/>
              <a:t>    2013</a:t>
            </a:r>
            <a:r>
              <a:rPr lang="ko-KR" altLang="en-US" sz="3600" b="1" dirty="0" smtClean="0"/>
              <a:t>년 상반기 안전교육</a:t>
            </a:r>
            <a:endParaRPr lang="ko-KR" altLang="en-US" sz="36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85728" y="2000232"/>
            <a:ext cx="6215106" cy="6286544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o 2011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년도 산업재해보상보험법 적용사업장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1,738,196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개소에 종사하는 근로자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14,362,372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명 중에서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4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일 이상 요양을 요하는 재해자가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93,292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명이 발생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사망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2,114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부상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84,662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업무상질병 이환자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6,516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하였고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재해율은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0.65%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이었다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ko-KR" altLang="en-US" sz="1600" b="1" dirty="0" smtClean="0">
                <a:solidFill>
                  <a:schemeClr val="tx1"/>
                </a:solidFill>
              </a:rPr>
              <a:t/>
            </a:r>
            <a:br>
              <a:rPr lang="ko-KR" altLang="en-US" sz="1600" b="1" dirty="0" smtClean="0">
                <a:solidFill>
                  <a:schemeClr val="tx1"/>
                </a:solidFill>
              </a:rPr>
            </a:br>
            <a:r>
              <a:rPr lang="ko-KR" altLang="en-US" sz="1600" b="1" dirty="0" smtClean="0">
                <a:solidFill>
                  <a:schemeClr val="tx1"/>
                </a:solidFill>
              </a:rPr>
              <a:t/>
            </a:r>
            <a:br>
              <a:rPr lang="ko-KR" altLang="en-US" sz="1600" b="1" dirty="0" smtClean="0">
                <a:solidFill>
                  <a:schemeClr val="tx1"/>
                </a:solidFill>
              </a:rPr>
            </a:br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o 2010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년도에 비하여 사업장수는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8.07%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증가하였고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근로자수는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1.15%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증가하였으며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재해자수는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5.43%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감소하였고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재해율은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0.04%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포인트 감소하였다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</a:t>
            </a:r>
            <a:r>
              <a:rPr lang="ko-KR" altLang="en-US" sz="1600" b="1" dirty="0" smtClean="0">
                <a:solidFill>
                  <a:schemeClr val="tx1"/>
                </a:solidFill>
              </a:rPr>
              <a:t/>
            </a:r>
            <a:br>
              <a:rPr lang="ko-KR" altLang="en-US" sz="1600" b="1" dirty="0" smtClean="0">
                <a:solidFill>
                  <a:schemeClr val="tx1"/>
                </a:solidFill>
              </a:rPr>
            </a:br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l"/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l"/>
            <a:r>
              <a:rPr lang="ko-KR" altLang="en-US" sz="1600" b="1" dirty="0" smtClean="0">
                <a:solidFill>
                  <a:schemeClr val="tx1"/>
                </a:solidFill>
              </a:rPr>
              <a:t/>
            </a:r>
            <a:br>
              <a:rPr lang="ko-KR" altLang="en-US" sz="1600" b="1" dirty="0" smtClean="0">
                <a:solidFill>
                  <a:schemeClr val="tx1"/>
                </a:solidFill>
              </a:rPr>
            </a:br>
            <a:r>
              <a:rPr lang="en-US" sz="1600" b="1" dirty="0" smtClean="0">
                <a:solidFill>
                  <a:schemeClr val="tx1"/>
                </a:solidFill>
              </a:rPr>
              <a:t>o 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산업재해로 인한 직접손실액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산재보상금 지급액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은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3,625,397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백만원으로 전년대비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2.89%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증가하여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직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·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간접손실을 포함한 경제적 손실 추정액은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18,126,985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백만원으로 전년대비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2.89%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가 증가하였으며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근로손실일수는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54,776,539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일로 전년대비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3.41%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가 감소한 것으로 나타났다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28604" y="1000100"/>
            <a:ext cx="642942" cy="690567"/>
            <a:chOff x="785786" y="450376"/>
            <a:chExt cx="857256" cy="785818"/>
          </a:xfrm>
        </p:grpSpPr>
        <p:sp>
          <p:nvSpPr>
            <p:cNvPr id="5" name="타원 4"/>
            <p:cNvSpPr/>
            <p:nvPr/>
          </p:nvSpPr>
          <p:spPr>
            <a:xfrm>
              <a:off x="785786" y="450376"/>
              <a:ext cx="857256" cy="785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785786" y="748132"/>
              <a:ext cx="857256" cy="1683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 rot="16200000">
              <a:off x="818881" y="751436"/>
              <a:ext cx="785818" cy="18369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05697" y="8488948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주</a:t>
            </a:r>
            <a:r>
              <a:rPr lang="en-US" altLang="ko-KR" dirty="0" smtClean="0"/>
              <a:t>) </a:t>
            </a:r>
            <a:r>
              <a:rPr lang="ko-KR" altLang="en-US" dirty="0" smtClean="0"/>
              <a:t>한국 기술 검사원 </a:t>
            </a:r>
            <a:r>
              <a:rPr lang="en-US" altLang="ko-KR" dirty="0" smtClean="0"/>
              <a:t>- 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5728" y="142844"/>
            <a:ext cx="6215105" cy="95250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ko-KR" sz="3600" b="1" dirty="0" smtClean="0"/>
              <a:t>    2013</a:t>
            </a:r>
            <a:r>
              <a:rPr lang="ko-KR" altLang="en-US" sz="3600" b="1" dirty="0" smtClean="0"/>
              <a:t>년 상반기 안전교육</a:t>
            </a:r>
            <a:endParaRPr lang="ko-KR" altLang="en-US" sz="3600" b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428604" y="357158"/>
            <a:ext cx="642942" cy="690567"/>
            <a:chOff x="785786" y="450376"/>
            <a:chExt cx="857256" cy="785818"/>
          </a:xfrm>
        </p:grpSpPr>
        <p:sp>
          <p:nvSpPr>
            <p:cNvPr id="5" name="타원 4"/>
            <p:cNvSpPr/>
            <p:nvPr/>
          </p:nvSpPr>
          <p:spPr>
            <a:xfrm>
              <a:off x="785786" y="450376"/>
              <a:ext cx="857256" cy="785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785786" y="748132"/>
              <a:ext cx="857256" cy="1683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 rot="16200000">
              <a:off x="818881" y="751436"/>
              <a:ext cx="785818" cy="18369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05697" y="8488948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주</a:t>
            </a:r>
            <a:r>
              <a:rPr lang="en-US" altLang="ko-KR" dirty="0" smtClean="0"/>
              <a:t>) </a:t>
            </a:r>
            <a:r>
              <a:rPr lang="ko-KR" altLang="en-US" dirty="0" smtClean="0"/>
              <a:t>한국 기술 검사원 </a:t>
            </a:r>
            <a:r>
              <a:rPr lang="en-US" altLang="ko-KR" dirty="0" smtClean="0"/>
              <a:t>- 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357166" y="1220075"/>
          <a:ext cx="6143669" cy="7209577"/>
        </p:xfrm>
        <a:graphic>
          <a:graphicData uri="http://schemas.openxmlformats.org/drawingml/2006/table">
            <a:tbl>
              <a:tblPr/>
              <a:tblGrid>
                <a:gridCol w="749723"/>
                <a:gridCol w="75248"/>
                <a:gridCol w="749723"/>
                <a:gridCol w="75248"/>
                <a:gridCol w="605195"/>
                <a:gridCol w="75248"/>
                <a:gridCol w="284532"/>
                <a:gridCol w="345503"/>
                <a:gridCol w="75248"/>
                <a:gridCol w="630038"/>
                <a:gridCol w="75248"/>
                <a:gridCol w="541964"/>
                <a:gridCol w="115167"/>
                <a:gridCol w="659393"/>
                <a:gridCol w="311631"/>
                <a:gridCol w="115167"/>
                <a:gridCol w="659393"/>
              </a:tblGrid>
              <a:tr h="271217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2012.1~06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월 산업재해 발생현황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927">
                <a:tc gridSpan="17">
                  <a:txBody>
                    <a:bodyPr/>
                    <a:lstStyle/>
                    <a:p>
                      <a:pPr algn="just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1. </a:t>
                      </a:r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총  괄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927">
                <a:tc gridSpan="17">
                  <a:txBody>
                    <a:bodyPr/>
                    <a:lstStyle/>
                    <a:p>
                      <a:pPr algn="just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1) </a:t>
                      </a:r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발생현황</a:t>
                      </a:r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</a:t>
                      </a:r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동기대비</a:t>
                      </a:r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)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구   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상시근로자수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재해자수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전년대비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재해율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사망자수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전년대비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사망만인율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7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증감율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  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증감율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 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12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2012.1~06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15,786,462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44,726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330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0.28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1,069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35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0.68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7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(0.7)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(-0.02p%)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(3.4)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(-0.03p)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12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2011.1~06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14,560,840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44,396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-3,670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0.30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1,034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0.71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7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(-7.6)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(-0.02p%)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(0.6)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(0.01p)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12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2010.1~06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14,604,938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48,066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2,861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0.33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1,028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-31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0.70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7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(6.3)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(0.01p%)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(-2.9)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(-0.05p)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353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'10.06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월 대비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3,340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(6.95%)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감소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41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(3.99%)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1006">
                <a:tc gridSpan="17">
                  <a:txBody>
                    <a:bodyPr/>
                    <a:lstStyle/>
                    <a:p>
                      <a:pPr algn="l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○ 재해자는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44,726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 발생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전년대비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330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(0.7%)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,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  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재해율은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0.28%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로 전년대비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0.02%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감소</a:t>
                      </a:r>
                    </a:p>
                  </a:txBody>
                  <a:tcPr marL="3117" marR="3117" marT="311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41006">
                <a:tc gridSpan="17">
                  <a:txBody>
                    <a:bodyPr/>
                    <a:lstStyle/>
                    <a:p>
                      <a:pPr algn="l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○ 사망자는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1,069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 발생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전년대비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35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(3.4%)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,</a:t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  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사망만인율은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0.68%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로 전년대비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0.03%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감소</a:t>
                      </a:r>
                    </a:p>
                  </a:txBody>
                  <a:tcPr marL="3117" marR="3117" marT="311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1217">
                <a:tc gridSpan="17">
                  <a:txBody>
                    <a:bodyPr/>
                    <a:lstStyle/>
                    <a:p>
                      <a:pPr algn="l" fontAlgn="t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※  '10.06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월  대비 재해자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(6.9%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감소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,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사망자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3.99%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,</a:t>
                      </a:r>
                    </a:p>
                  </a:txBody>
                  <a:tcPr marL="3117" marR="3117" marT="311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927">
                <a:tc gridSpan="17">
                  <a:txBody>
                    <a:bodyPr/>
                    <a:lstStyle/>
                    <a:p>
                      <a:pPr algn="just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2) </a:t>
                      </a:r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업무상 사고 및 질병</a:t>
                      </a: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구  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2012. 1 ~ 06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2011. 1 ~ 06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증감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증감율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사고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41,106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(91.9 %)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40,779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(91.9 %)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327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부상자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40,431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(90.4 %)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40,112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(90.4 %)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319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사고사망자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675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(1.5 %)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667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(1.5 %)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8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1.2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질병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계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3,620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(8.1 %)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3,617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(8.1 %)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0.1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이환자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3,226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(7.2 %)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3,250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(7.3 %)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-24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-0.7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8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질병사망자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394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(0.9 %)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367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(0.8 %)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27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바탕체"/>
                        </a:rPr>
                        <a:t>7.4 </a:t>
                      </a:r>
                    </a:p>
                  </a:txBody>
                  <a:tcPr marL="3117" marR="3117" marT="311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74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latin typeface="돋움"/>
                      </a:endParaRPr>
                    </a:p>
                  </a:txBody>
                  <a:tcPr marL="3117" marR="3117" marT="31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6822">
                <a:tc gridSpan="17">
                  <a:txBody>
                    <a:bodyPr/>
                    <a:lstStyle/>
                    <a:p>
                      <a:pPr algn="l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○ 사고는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41,106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(91.9%),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질병은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3,620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(8.1%)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발생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 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-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전년대비 사고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327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(0.8%)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질병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(0.1%)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바탕체"/>
                        </a:rPr>
                        <a:t>증가</a:t>
                      </a:r>
                    </a:p>
                  </a:txBody>
                  <a:tcPr marL="3117" marR="3117" marT="311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5728" y="71406"/>
            <a:ext cx="6215105" cy="95250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ko-KR" sz="3600" b="1" dirty="0" smtClean="0"/>
              <a:t>    2013</a:t>
            </a:r>
            <a:r>
              <a:rPr lang="ko-KR" altLang="en-US" sz="3600" b="1" dirty="0" smtClean="0"/>
              <a:t>년 상반기 안전교육</a:t>
            </a:r>
            <a:endParaRPr lang="ko-KR" altLang="en-US" sz="3600" b="1" dirty="0"/>
          </a:p>
        </p:txBody>
      </p:sp>
      <p:grpSp>
        <p:nvGrpSpPr>
          <p:cNvPr id="3" name="그룹 3"/>
          <p:cNvGrpSpPr/>
          <p:nvPr/>
        </p:nvGrpSpPr>
        <p:grpSpPr>
          <a:xfrm>
            <a:off x="428604" y="142844"/>
            <a:ext cx="642942" cy="690567"/>
            <a:chOff x="785786" y="450376"/>
            <a:chExt cx="857256" cy="785818"/>
          </a:xfrm>
        </p:grpSpPr>
        <p:sp>
          <p:nvSpPr>
            <p:cNvPr id="5" name="타원 4"/>
            <p:cNvSpPr/>
            <p:nvPr/>
          </p:nvSpPr>
          <p:spPr>
            <a:xfrm>
              <a:off x="785786" y="450376"/>
              <a:ext cx="857256" cy="785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785786" y="748132"/>
              <a:ext cx="857256" cy="1683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 rot="16200000">
              <a:off x="818881" y="751436"/>
              <a:ext cx="785818" cy="18369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05697" y="8488948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 (</a:t>
            </a:r>
            <a:r>
              <a:rPr lang="ko-KR" altLang="en-US" dirty="0" smtClean="0"/>
              <a:t>주</a:t>
            </a:r>
            <a:r>
              <a:rPr lang="en-US" altLang="ko-KR" dirty="0" smtClean="0"/>
              <a:t>) </a:t>
            </a:r>
            <a:r>
              <a:rPr lang="ko-KR" altLang="en-US" dirty="0" smtClean="0"/>
              <a:t>한국 기술 검사원 </a:t>
            </a:r>
            <a:r>
              <a:rPr lang="en-US" altLang="ko-KR" dirty="0" smtClean="0"/>
              <a:t>- </a:t>
            </a:r>
            <a:endParaRPr lang="ko-KR" alt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507" name="_x72444960"/>
          <p:cNvSpPr>
            <a:spLocks noChangeArrowheads="1"/>
          </p:cNvSpPr>
          <p:nvPr/>
        </p:nvSpPr>
        <p:spPr bwMode="auto">
          <a:xfrm>
            <a:off x="161925" y="2843213"/>
            <a:ext cx="30480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505" name="_x72373568"/>
          <p:cNvSpPr>
            <a:spLocks noChangeArrowheads="1"/>
          </p:cNvSpPr>
          <p:nvPr/>
        </p:nvSpPr>
        <p:spPr bwMode="auto">
          <a:xfrm>
            <a:off x="3379788" y="2479675"/>
            <a:ext cx="2524125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42852" y="1214414"/>
            <a:ext cx="6651180" cy="6986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/>
              <a:t>[</a:t>
            </a:r>
            <a:r>
              <a:rPr lang="ko-KR" altLang="en-US" sz="1600" b="1" dirty="0" smtClean="0"/>
              <a:t>산업안전사고 예방</a:t>
            </a:r>
            <a:r>
              <a:rPr lang="en-US" altLang="ko-KR" sz="1600" b="1" dirty="0" smtClean="0"/>
              <a:t>] </a:t>
            </a:r>
            <a:r>
              <a:rPr lang="ko-KR" altLang="en-US" sz="1600" b="1" dirty="0" smtClean="0"/>
              <a:t>순간의 귀찮음이 부른 참사 </a:t>
            </a:r>
          </a:p>
          <a:p>
            <a:r>
              <a:rPr lang="en-US" altLang="ko-KR" sz="1600" b="1" dirty="0" smtClean="0"/>
              <a:t>2010</a:t>
            </a:r>
            <a:r>
              <a:rPr lang="ko-KR" altLang="en-US" sz="1600" b="1" dirty="0" smtClean="0"/>
              <a:t>년 </a:t>
            </a:r>
            <a:r>
              <a:rPr lang="en-US" altLang="ko-KR" sz="1600" b="1" dirty="0" smtClean="0"/>
              <a:t>12</a:t>
            </a:r>
            <a:r>
              <a:rPr lang="ko-KR" altLang="en-US" sz="1600" b="1" dirty="0" smtClean="0"/>
              <a:t>월 </a:t>
            </a:r>
            <a:r>
              <a:rPr lang="en-US" altLang="ko-KR" sz="1600" b="1" dirty="0" smtClean="0"/>
              <a:t>25</a:t>
            </a:r>
            <a:r>
              <a:rPr lang="ko-KR" altLang="en-US" sz="1600" b="1" dirty="0" smtClean="0"/>
              <a:t>일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토</a:t>
            </a:r>
            <a:r>
              <a:rPr lang="en-US" altLang="ko-KR" sz="1600" b="1" dirty="0" smtClean="0"/>
              <a:t>) 10:50 [(</a:t>
            </a:r>
            <a:r>
              <a:rPr lang="ko-KR" altLang="en-US" sz="1600" b="1" dirty="0" smtClean="0"/>
              <a:t>주</a:t>
            </a:r>
            <a:r>
              <a:rPr lang="en-US" altLang="ko-KR" sz="1600" b="1" dirty="0" smtClean="0"/>
              <a:t>)</a:t>
            </a:r>
            <a:r>
              <a:rPr lang="ko-KR" altLang="en-US" sz="1600" b="1" dirty="0" smtClean="0"/>
              <a:t>포천신문사</a:t>
            </a:r>
            <a:r>
              <a:rPr lang="en-US" altLang="ko-KR" sz="1600" b="1" dirty="0" smtClean="0"/>
              <a:t>] </a:t>
            </a:r>
          </a:p>
          <a:p>
            <a:r>
              <a:rPr lang="en-US" altLang="ko-KR" sz="1600" b="1" dirty="0" smtClean="0"/>
              <a:t>  </a:t>
            </a:r>
          </a:p>
          <a:p>
            <a:r>
              <a:rPr lang="ko-KR" altLang="en-US" sz="1600" b="1" dirty="0" smtClean="0"/>
              <a:t>▶ </a:t>
            </a:r>
            <a:r>
              <a:rPr lang="ko-KR" altLang="en-US" sz="1600" b="1" dirty="0" smtClean="0"/>
              <a:t>재해발생 개요 </a:t>
            </a:r>
            <a:br>
              <a:rPr lang="ko-KR" altLang="en-US" sz="1600" b="1" dirty="0" smtClean="0"/>
            </a:br>
            <a:r>
              <a:rPr lang="ko-KR" altLang="en-US" sz="1600" b="1" dirty="0" smtClean="0"/>
              <a:t/>
            </a:r>
            <a:br>
              <a:rPr lang="ko-KR" altLang="en-US" sz="1600" b="1" dirty="0" smtClean="0"/>
            </a:br>
            <a:r>
              <a:rPr lang="ko-KR" altLang="en-US" sz="1600" b="1" dirty="0" smtClean="0"/>
              <a:t>지난 </a:t>
            </a:r>
            <a:r>
              <a:rPr lang="en-US" altLang="ko-KR" sz="1600" b="1" dirty="0" smtClean="0"/>
              <a:t>10</a:t>
            </a:r>
            <a:r>
              <a:rPr lang="ko-KR" altLang="en-US" sz="1600" b="1" dirty="0" smtClean="0"/>
              <a:t>월 충남의 한 사업장에서 일반작업용 리프트에 탑승해서 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직물제품을 </a:t>
            </a:r>
            <a:r>
              <a:rPr lang="ko-KR" altLang="en-US" sz="1600" b="1" dirty="0" smtClean="0"/>
              <a:t>옮기던 작업자가 구조물에 머리를 부딪혀 사망 </a:t>
            </a:r>
            <a:br>
              <a:rPr lang="ko-KR" altLang="en-US" sz="1600" b="1" dirty="0" smtClean="0"/>
            </a:br>
            <a:r>
              <a:rPr lang="ko-KR" altLang="en-US" sz="1600" b="1" dirty="0" smtClean="0"/>
              <a:t/>
            </a:r>
            <a:br>
              <a:rPr lang="ko-KR" altLang="en-US" sz="1600" b="1" dirty="0" smtClean="0"/>
            </a:br>
            <a:r>
              <a:rPr lang="ko-KR" altLang="en-US" sz="1600" b="1" dirty="0" smtClean="0"/>
              <a:t>▶ 재해발생 원인 </a:t>
            </a:r>
            <a:br>
              <a:rPr lang="ko-KR" altLang="en-US" sz="1600" b="1" dirty="0" smtClean="0"/>
            </a:br>
            <a:r>
              <a:rPr lang="ko-KR" altLang="en-US" sz="1600" b="1" dirty="0" smtClean="0"/>
              <a:t/>
            </a:r>
            <a:br>
              <a:rPr lang="ko-KR" altLang="en-US" sz="1600" b="1" dirty="0" smtClean="0"/>
            </a:br>
            <a:r>
              <a:rPr lang="en-US" altLang="ko-KR" sz="1600" b="1" dirty="0" smtClean="0"/>
              <a:t>- </a:t>
            </a:r>
            <a:r>
              <a:rPr lang="ko-KR" altLang="en-US" sz="1600" b="1" dirty="0" smtClean="0"/>
              <a:t>안전불감증이 참사로 이어짐 </a:t>
            </a:r>
            <a:br>
              <a:rPr lang="ko-KR" altLang="en-US" sz="1600" b="1" dirty="0" smtClean="0"/>
            </a:br>
            <a:r>
              <a:rPr lang="ko-KR" altLang="en-US" sz="1600" b="1" dirty="0" smtClean="0"/>
              <a:t/>
            </a:r>
            <a:br>
              <a:rPr lang="ko-KR" altLang="en-US" sz="1600" b="1" dirty="0" smtClean="0"/>
            </a:br>
            <a:r>
              <a:rPr lang="ko-KR" altLang="en-US" sz="1600" b="1" dirty="0" smtClean="0"/>
              <a:t>운반구는 사람이 타지 못하는 일반작업용 리프트로 출입구에 </a:t>
            </a:r>
            <a:r>
              <a:rPr lang="ko-KR" altLang="en-US" sz="1600" b="1" dirty="0" smtClean="0"/>
              <a:t>문을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 </a:t>
            </a:r>
            <a:r>
              <a:rPr lang="ko-KR" altLang="en-US" sz="1600" b="1" dirty="0" smtClean="0"/>
              <a:t>설치하지 않은 상태로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운행 조작 스위치 역시 운반구 출입구 바로 </a:t>
            </a:r>
            <a:r>
              <a:rPr lang="ko-KR" altLang="en-US" sz="1600" b="1" dirty="0" smtClean="0"/>
              <a:t>옆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 </a:t>
            </a:r>
            <a:r>
              <a:rPr lang="ko-KR" altLang="en-US" sz="1600" b="1" dirty="0" smtClean="0"/>
              <a:t>벽에 있어 운반구에 올라탄 상황에서도 쉽게 손이 닿았음</a:t>
            </a:r>
            <a:r>
              <a:rPr lang="en-US" altLang="ko-KR" sz="1600" b="1" dirty="0" smtClean="0"/>
              <a:t>. </a:t>
            </a:r>
            <a:br>
              <a:rPr lang="en-US" altLang="ko-KR" sz="1600" b="1" dirty="0" smtClean="0"/>
            </a:br>
            <a:r>
              <a:rPr lang="en-US" altLang="ko-KR" sz="1600" b="1" dirty="0" smtClean="0"/>
              <a:t/>
            </a:r>
            <a:br>
              <a:rPr lang="en-US" altLang="ko-KR" sz="1600" b="1" dirty="0" smtClean="0"/>
            </a:br>
            <a:r>
              <a:rPr lang="ko-KR" altLang="en-US" sz="1600" b="1" dirty="0" smtClean="0"/>
              <a:t>평상시 탑승하지 말라는 말은 있었지만 준수할 수 있도록 </a:t>
            </a:r>
            <a:r>
              <a:rPr lang="ko-KR" altLang="en-US" sz="1600" b="1" dirty="0" smtClean="0"/>
              <a:t>지시하는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 </a:t>
            </a:r>
            <a:r>
              <a:rPr lang="ko-KR" altLang="en-US" sz="1600" b="1" dirty="0" smtClean="0"/>
              <a:t>탑승금지에 관한 안전표지도 전혀 없었고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운반구 출입구 </a:t>
            </a:r>
            <a:r>
              <a:rPr lang="ko-KR" altLang="en-US" sz="1600" b="1" dirty="0" smtClean="0"/>
              <a:t>주변에는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 </a:t>
            </a:r>
            <a:r>
              <a:rPr lang="ko-KR" altLang="en-US" sz="1600" b="1" dirty="0" smtClean="0"/>
              <a:t>조명이 없거나 형광등의 램프에 불이 들어오지 않는 상태로 구조물을 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제대로 </a:t>
            </a:r>
            <a:r>
              <a:rPr lang="ko-KR" altLang="en-US" sz="1600" b="1" dirty="0" smtClean="0"/>
              <a:t>보지 못하고 충돌하였음</a:t>
            </a:r>
            <a:r>
              <a:rPr lang="en-US" altLang="ko-KR" sz="1600" b="1" dirty="0" smtClean="0"/>
              <a:t>. </a:t>
            </a:r>
            <a:br>
              <a:rPr lang="en-US" altLang="ko-KR" sz="1600" b="1" dirty="0" smtClean="0"/>
            </a:br>
            <a:r>
              <a:rPr lang="en-US" altLang="ko-KR" sz="1600" b="1" dirty="0" smtClean="0"/>
              <a:t/>
            </a:r>
            <a:br>
              <a:rPr lang="en-US" altLang="ko-KR" sz="1600" b="1" dirty="0" smtClean="0"/>
            </a:br>
            <a:r>
              <a:rPr lang="en-US" altLang="ko-KR" sz="1600" b="1" dirty="0" smtClean="0"/>
              <a:t>▶ </a:t>
            </a:r>
            <a:r>
              <a:rPr lang="ko-KR" altLang="en-US" sz="1600" b="1" dirty="0" smtClean="0"/>
              <a:t>동종재해예방 대책 </a:t>
            </a:r>
            <a:br>
              <a:rPr lang="ko-KR" altLang="en-US" sz="1600" b="1" dirty="0" smtClean="0"/>
            </a:br>
            <a:r>
              <a:rPr lang="ko-KR" altLang="en-US" sz="1600" b="1" dirty="0" smtClean="0"/>
              <a:t/>
            </a:r>
            <a:br>
              <a:rPr lang="ko-KR" altLang="en-US" sz="1600" b="1" dirty="0" smtClean="0"/>
            </a:br>
            <a:r>
              <a:rPr lang="ko-KR" altLang="en-US" sz="1600" b="1" dirty="0" smtClean="0"/>
              <a:t>일반작업용 리프트의 내부에 조작스위치나 비상정지장치 등 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탑승조작장치가 </a:t>
            </a:r>
            <a:r>
              <a:rPr lang="ko-KR" altLang="en-US" sz="1600" b="1" dirty="0" smtClean="0"/>
              <a:t>설치되어 있지않은 운반구에는 </a:t>
            </a:r>
            <a:r>
              <a:rPr lang="ko-KR" altLang="en-US" sz="1600" b="1" dirty="0" smtClean="0"/>
              <a:t>탑승하거나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탑승시키면 </a:t>
            </a:r>
            <a:r>
              <a:rPr lang="ko-KR" altLang="en-US" sz="1600" b="1" dirty="0" smtClean="0"/>
              <a:t>안되며 탑승금지조치를 눈에 띄는 곳에 부착시켜야 함</a:t>
            </a:r>
            <a:r>
              <a:rPr lang="en-US" altLang="ko-KR" sz="1600" b="1" dirty="0" smtClean="0"/>
              <a:t>. 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물건을 </a:t>
            </a:r>
            <a:r>
              <a:rPr lang="ko-KR" altLang="en-US" sz="1600" b="1" dirty="0" smtClean="0"/>
              <a:t>운반구로 이동시킬때는 최소 </a:t>
            </a:r>
            <a:r>
              <a:rPr lang="en-US" altLang="ko-KR" sz="1600" b="1" dirty="0" smtClean="0"/>
              <a:t>75</a:t>
            </a:r>
            <a:r>
              <a:rPr lang="en-US" sz="1600" b="1" dirty="0" smtClean="0"/>
              <a:t>Lux</a:t>
            </a:r>
            <a:r>
              <a:rPr lang="ko-KR" altLang="en-US" sz="1600" b="1" dirty="0" smtClean="0"/>
              <a:t>이상의 조도를 </a:t>
            </a:r>
            <a:r>
              <a:rPr lang="ko-KR" altLang="en-US" sz="1600" b="1" dirty="0" smtClean="0"/>
              <a:t>확보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하여야 </a:t>
            </a:r>
            <a:r>
              <a:rPr lang="ko-KR" altLang="en-US" sz="1600" b="1" dirty="0" smtClean="0"/>
              <a:t>함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</p:txBody>
      </p:sp>
      <p:pic>
        <p:nvPicPr>
          <p:cNvPr id="17" name="그림 16" descr="1293241797&amp;&amp;ADD_thumb4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388" y="1071538"/>
            <a:ext cx="1933322" cy="12858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413</Words>
  <Application>Microsoft Office PowerPoint</Application>
  <PresentationFormat>화면 슬라이드 쇼(4:3)</PresentationFormat>
  <Paragraphs>157</Paragraphs>
  <Slides>4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    2013년 상반기 안전교육</vt:lpstr>
      <vt:lpstr>    2013년 상반기 안전교육</vt:lpstr>
      <vt:lpstr>    2013년 상반기 안전교육</vt:lpstr>
      <vt:lpstr>    2013년 상반기 안전교육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2012년 하반기 안전교육</dc:title>
  <dc:creator>Owner</dc:creator>
  <cp:lastModifiedBy>Owner</cp:lastModifiedBy>
  <cp:revision>24</cp:revision>
  <dcterms:created xsi:type="dcterms:W3CDTF">2012-08-07T02:03:37Z</dcterms:created>
  <dcterms:modified xsi:type="dcterms:W3CDTF">2013-03-08T02:39:21Z</dcterms:modified>
</cp:coreProperties>
</file>